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797675" cy="9926638"/>
  <p:defaultTextStyle>
    <a:defPPr>
      <a:defRPr lang="eu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u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92601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66942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94083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83346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92823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427519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93449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109849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66437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15841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u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164754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u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u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961C1-3728-4DC1-A87F-0C14465C8CD1}" type="datetimeFigureOut">
              <a:rPr lang="eu-ES" smtClean="0"/>
              <a:t>2025/9/19</a:t>
            </a:fld>
            <a:endParaRPr lang="eu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u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46AF7-62F3-4E44-89C5-ADE64A6940FE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69948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u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2"/>
          <p:cNvSpPr>
            <a:spLocks noChangeArrowheads="1"/>
          </p:cNvSpPr>
          <p:nvPr/>
        </p:nvSpPr>
        <p:spPr bwMode="auto">
          <a:xfrm>
            <a:off x="439990" y="111095"/>
            <a:ext cx="5490791" cy="6682812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u-ES" altLang="eu-ES" sz="135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GARRAIOKO ARAUDIA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Autobusera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igo eta jaisterakoan 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lasaitasunez eta bultzadarik gabe egingo dugu.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Autobusera igo eta eseriko gara,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pasilloan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zutik edo beste ikaskideekin hizketan geratu gabe.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Modu egokian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eseriko gara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, oinak aurreko eserlekuan jarri eta pasillora atera gabe.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Autobusean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jokabide egokia 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mantenduko dugu, ez gara ikaskideekin oihuka arituko eta ez dugu hiztegi desegokia erabiliko.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Tonua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egokia izango da. Zerbait behar izanez gero, gure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begiraleari eskatuko diogu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.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</a:t>
            </a:r>
            <a:endParaRPr kumimoji="0" lang="eu-ES" altLang="eu-ES" sz="13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rlow" panose="00000500000000000000" pitchFamily="2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Autobusen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bultzaka, jolasean edo borrokan 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aritzea erabat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debekatua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dago.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Begiraleei errespetuz 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zuzenduko gatzaie, lasaitasunez eta oihukatu gabe.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DBH-ko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ikasleek,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begiralerik gabe </a:t>
            </a:r>
            <a:r>
              <a:rPr kumimoji="0" lang="eu-ES" altLang="eu-ES" sz="13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doazenez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,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txoferraren esanak errespetatuko 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dituzte eta zerbait behar izanez gero, hari zuzenduko, beti ere geltokian autobusa gelditu ondoren.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Autobuseko </a:t>
            </a:r>
            <a:r>
              <a:rPr kumimoji="0" lang="eu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elementuak zaindu eta txukun </a:t>
            </a:r>
            <a:r>
              <a:rPr kumimoji="0" lang="eu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mantenduko ditugu. Debekatuta dago gauzak lurrera botatzea.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u-ES" altLang="eu-ES" sz="13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ángulo redondeado 2"/>
          <p:cNvSpPr>
            <a:spLocks noChangeArrowheads="1"/>
          </p:cNvSpPr>
          <p:nvPr/>
        </p:nvSpPr>
        <p:spPr bwMode="auto">
          <a:xfrm>
            <a:off x="6477713" y="111095"/>
            <a:ext cx="5450792" cy="6682812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u-ES" altLang="eu-ES" sz="135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NORMATIVA EN EL </a:t>
            </a:r>
            <a:r>
              <a:rPr kumimoji="0" lang="es-ES" altLang="eu-ES" sz="135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AUTOBÚS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A la hora de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subir y bajar 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al autobús lo haremos con tranquilidad y sin empujones.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Subimos al autobús y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nos sentamos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, sin quedarnos de pie en el pasillo ni hablar con los demás compañeros.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Nos sentaremos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de forma adecuada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, sin poner los pies en el asiento delantero y salir al pasillo.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Mantendremos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un comportamiento adecuado 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en el autobús, no gritaremos con los compañeros ni utilizaremos un vocabulario inadecuado. El tono será el adecuado. Si necesitamos algo se lo pediremos a nuestro monitor.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Empujar,</a:t>
            </a:r>
            <a:r>
              <a:rPr kumimoji="0" lang="es-ES" altLang="eu-ES" sz="13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jugar o pelear </a:t>
            </a:r>
            <a:r>
              <a:rPr kumimoji="0" lang="es-ES" altLang="eu-ES" sz="13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en el autobús 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está totalmente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prohibido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.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Nos dirigiremos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a los monitores con respeto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, con tranquilidad y sin gritar.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Los alumnos de la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ESO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, al ir sin monitor,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respetarán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las indicaciones del </a:t>
            </a: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chófer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y, en caso de necesidad, se dirigirán a él, siempre tras parar el autobús en la parada.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eu-ES" sz="13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Cuidaremos y mantendremos en orden los elementos </a:t>
            </a:r>
            <a:r>
              <a:rPr kumimoji="0" lang="es-ES" altLang="eu-E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del autobús. Está prohibido tirar cosas al suelo.</a:t>
            </a:r>
            <a:endParaRPr kumimoji="0" lang="eu-ES" altLang="eu-ES" sz="13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rlow" panose="00000500000000000000" pitchFamily="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76060" y="944122"/>
            <a:ext cx="2563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/>
              <a:t>GARRAIOA</a:t>
            </a:r>
            <a:endParaRPr lang="eu-ES" sz="4000" b="1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86" t="16989" r="12805" b="16602"/>
          <a:stretch/>
        </p:blipFill>
        <p:spPr>
          <a:xfrm>
            <a:off x="5875234" y="0"/>
            <a:ext cx="658026" cy="65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5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2"/>
          <p:cNvSpPr>
            <a:spLocks noChangeArrowheads="1"/>
          </p:cNvSpPr>
          <p:nvPr/>
        </p:nvSpPr>
        <p:spPr bwMode="auto">
          <a:xfrm>
            <a:off x="335304" y="111095"/>
            <a:ext cx="5655296" cy="6679607"/>
          </a:xfrm>
          <a:prstGeom prst="roundRect">
            <a:avLst>
              <a:gd name="adj" fmla="val 12677"/>
            </a:avLst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arlow" panose="00000500000000000000" pitchFamily="2" charset="0"/>
              </a:rPr>
              <a:t>Sarrerak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eta irteerak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lasaitasunez eta bultzadarik gabe egingo       ditugu. Jantokira gelakide guztiekin eta tutoreekin sartuko gara.</a:t>
            </a: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Mahaian gaudenean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jokabide egokia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mantendu behar dugu, ez gara mahaitik altxatuko eta zerbait behar izanez gero gure begiraleari eskatuko diogu edukazioz. </a:t>
            </a: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Mahai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tresnak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dagokien kutxan utziko ditugu eta edalontziak eta erretiluak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bere tokian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. Bazkari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hondakinak zakarrontzira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botako dira. </a:t>
            </a: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Lasai, oinez eta oihukatu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gabe ibiliko gara. </a:t>
            </a: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Elikagaiak eta hondakinak ez dira jostailuak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, horrexegatik, dagokien erabilera emango diegu. </a:t>
            </a:r>
          </a:p>
          <a:p>
            <a:pPr marL="1800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Janaria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jantokian jan behar da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.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.</a:t>
            </a:r>
            <a:endParaRPr kumimoji="0" lang="eu-ES" altLang="eu-ES" sz="13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rlow" panose="00000500000000000000" pitchFamily="2" charset="0"/>
            </a:endParaRP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Begiraleei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errespetuz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zuzenduko gatzaie, lasaitasunez eta oihukatu gabe.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Begiraleen aginduak bete</a:t>
            </a:r>
            <a:endParaRPr kumimoji="0" lang="eu-ES" altLang="eu-ES" sz="13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rlow" panose="00000500000000000000" pitchFamily="2" charset="0"/>
            </a:endParaRP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Ikastolan bazkaltzen ez dutenak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14:15etan sartuko dira eta klasera igotzeko ordura arte, guraso edota heldu baten zaintzapean egongo dira.</a:t>
            </a: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Futbol zelaiaren eta frontoiaren erabileraren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banaketa ikasturte hasieran adieraziko da.</a:t>
            </a:r>
          </a:p>
          <a:p>
            <a:pPr marL="1800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Baloiak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hesitik kanpo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edo belarrera erortzen badira, begiralea saiatuko da hartzen,</a:t>
            </a:r>
            <a:r>
              <a:rPr kumimoji="0" lang="eu-ES" altLang="eu-ES" sz="130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idazkaritzan abisua pasa eta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Iñakiri enkargua utziko zaio. </a:t>
            </a:r>
          </a:p>
          <a:p>
            <a:pPr marL="1800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Begiraleen baimena behar dugu </a:t>
            </a: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geletara igotzeko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. Badakigu ezin dela igo hortaz ez ahaztu jakak edota beste ezer geletan.</a:t>
            </a:r>
          </a:p>
          <a:p>
            <a:pPr marL="1800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kumimoji="0" lang="eu-ES" altLang="eu-ES" sz="13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Jangelan geratzen ez diren DBHko ikasleek </a:t>
            </a:r>
            <a:r>
              <a:rPr kumimoji="0" lang="eu-ES" altLang="eu-ES" sz="13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garai</a:t>
            </a:r>
            <a:r>
              <a:rPr kumimoji="0" lang="eu-ES" altLang="eu-ES" sz="130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arlow" panose="00000500000000000000" pitchFamily="2" charset="0"/>
              </a:rPr>
              <a:t> horretan dauden arauak berdin errespetatuko dituzte.</a:t>
            </a:r>
            <a:endParaRPr kumimoji="0" lang="eu-ES" altLang="eu-ES" sz="13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rlow" panose="00000500000000000000" pitchFamily="2" charset="0"/>
            </a:endParaRPr>
          </a:p>
          <a:p>
            <a:pPr marL="3429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AutoNum type="arabicPeriod"/>
            </a:pPr>
            <a:endParaRPr kumimoji="0" lang="eu-ES" altLang="eu-ES" sz="13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rlow" panose="00000500000000000000" pitchFamily="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31607" y="1029324"/>
            <a:ext cx="2563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/>
              <a:t>JANGELA</a:t>
            </a:r>
            <a:endParaRPr lang="eu-ES" sz="4000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86" t="16989" r="12805" b="16602"/>
          <a:stretch/>
        </p:blipFill>
        <p:spPr>
          <a:xfrm>
            <a:off x="5963894" y="0"/>
            <a:ext cx="658026" cy="658026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871056" y="70776"/>
            <a:ext cx="2208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u-ES" dirty="0" smtClean="0"/>
              <a:t>JANGELAKO ARAUDIA</a:t>
            </a:r>
            <a:endParaRPr lang="eu-ES" dirty="0"/>
          </a:p>
        </p:txBody>
      </p:sp>
      <p:sp>
        <p:nvSpPr>
          <p:cNvPr id="8" name="Rectángulo redondeado 2"/>
          <p:cNvSpPr>
            <a:spLocks noChangeArrowheads="1"/>
          </p:cNvSpPr>
          <p:nvPr/>
        </p:nvSpPr>
        <p:spPr bwMode="auto">
          <a:xfrm>
            <a:off x="6528988" y="111095"/>
            <a:ext cx="5558238" cy="6679607"/>
          </a:xfrm>
          <a:prstGeom prst="roundRect">
            <a:avLst>
              <a:gd name="adj" fmla="val 12677"/>
            </a:avLst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>
                <a:latin typeface="Barlow" panose="00000500000000000000" pitchFamily="2" charset="0"/>
              </a:rPr>
              <a:t>Las </a:t>
            </a:r>
            <a:r>
              <a:rPr lang="es-ES" sz="1300" b="1" dirty="0">
                <a:latin typeface="Barlow" panose="00000500000000000000" pitchFamily="2" charset="0"/>
              </a:rPr>
              <a:t>entradas y salidas </a:t>
            </a:r>
            <a:r>
              <a:rPr lang="es-ES" sz="1300" dirty="0">
                <a:latin typeface="Barlow" panose="00000500000000000000" pitchFamily="2" charset="0"/>
              </a:rPr>
              <a:t>las haremos con tranquilidad y sin empujones. Accedemos al comedor con todos los </a:t>
            </a:r>
            <a:r>
              <a:rPr lang="es-ES" sz="1300" dirty="0" smtClean="0">
                <a:latin typeface="Barlow" panose="00000500000000000000" pitchFamily="2" charset="0"/>
              </a:rPr>
              <a:t>alumnos/as </a:t>
            </a:r>
            <a:r>
              <a:rPr lang="es-ES" sz="1300" dirty="0">
                <a:latin typeface="Barlow" panose="00000500000000000000" pitchFamily="2" charset="0"/>
              </a:rPr>
              <a:t>y tutores</a:t>
            </a:r>
            <a:r>
              <a:rPr lang="es-ES" sz="1300" dirty="0" smtClean="0">
                <a:latin typeface="Barlow" panose="00000500000000000000" pitchFamily="2" charset="0"/>
              </a:rPr>
              <a:t>.</a:t>
            </a:r>
          </a:p>
          <a:p>
            <a:pPr marL="3429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Cuando estemos en la mesa debemos mantener un </a:t>
            </a:r>
            <a:r>
              <a:rPr lang="es-ES" sz="1300" b="1" dirty="0" smtClean="0">
                <a:latin typeface="Barlow" panose="00000500000000000000" pitchFamily="2" charset="0"/>
              </a:rPr>
              <a:t>comportamiento adecuado</a:t>
            </a:r>
            <a:r>
              <a:rPr lang="es-ES" sz="1300" dirty="0" smtClean="0">
                <a:latin typeface="Barlow" panose="00000500000000000000" pitchFamily="2" charset="0"/>
              </a:rPr>
              <a:t>, no nos levantaremos de la mesa y si </a:t>
            </a:r>
            <a:r>
              <a:rPr lang="es-ES" sz="1250" dirty="0" smtClean="0">
                <a:latin typeface="Barlow" panose="00000500000000000000" pitchFamily="2" charset="0"/>
              </a:rPr>
              <a:t>necesitamos algo se lo pediremos educadamente a los/as </a:t>
            </a:r>
            <a:r>
              <a:rPr lang="es-ES" sz="1200" dirty="0" smtClean="0">
                <a:latin typeface="Barlow" panose="00000500000000000000" pitchFamily="2" charset="0"/>
              </a:rPr>
              <a:t>monitores</a:t>
            </a:r>
          </a:p>
          <a:p>
            <a:pPr marL="3429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Dejamos los </a:t>
            </a:r>
            <a:r>
              <a:rPr lang="es-ES" sz="1300" b="1" dirty="0" smtClean="0">
                <a:latin typeface="Barlow" panose="00000500000000000000" pitchFamily="2" charset="0"/>
              </a:rPr>
              <a:t>utensilios</a:t>
            </a:r>
            <a:r>
              <a:rPr lang="es-ES" sz="1300" dirty="0" smtClean="0">
                <a:latin typeface="Barlow" panose="00000500000000000000" pitchFamily="2" charset="0"/>
              </a:rPr>
              <a:t> de mesa en la caja correspondiente y los vasos y bandejas </a:t>
            </a:r>
            <a:r>
              <a:rPr lang="es-ES" sz="1300" b="1" dirty="0" smtClean="0">
                <a:latin typeface="Barlow" panose="00000500000000000000" pitchFamily="2" charset="0"/>
              </a:rPr>
              <a:t>en su sitio. Los restos </a:t>
            </a:r>
            <a:r>
              <a:rPr lang="es-ES" sz="1300" dirty="0" smtClean="0">
                <a:latin typeface="Barlow" panose="00000500000000000000" pitchFamily="2" charset="0"/>
              </a:rPr>
              <a:t>de comida se tirarán a la </a:t>
            </a:r>
            <a:r>
              <a:rPr lang="es-ES" sz="1300" b="1" dirty="0" smtClean="0">
                <a:latin typeface="Barlow" panose="00000500000000000000" pitchFamily="2" charset="0"/>
              </a:rPr>
              <a:t>basura.</a:t>
            </a:r>
          </a:p>
          <a:p>
            <a:pPr marL="342900" lvl="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Caminaremos </a:t>
            </a:r>
            <a:r>
              <a:rPr lang="es-ES" sz="1300" b="1" dirty="0" smtClean="0">
                <a:latin typeface="Barlow" panose="00000500000000000000" pitchFamily="2" charset="0"/>
              </a:rPr>
              <a:t>tranquilos y sin gritar.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Los </a:t>
            </a:r>
            <a:r>
              <a:rPr lang="es-ES" sz="1300" b="1" dirty="0" smtClean="0">
                <a:latin typeface="Barlow" panose="00000500000000000000" pitchFamily="2" charset="0"/>
              </a:rPr>
              <a:t>alimentos</a:t>
            </a:r>
            <a:r>
              <a:rPr lang="es-ES" sz="1300" dirty="0" smtClean="0">
                <a:latin typeface="Barlow" panose="00000500000000000000" pitchFamily="2" charset="0"/>
              </a:rPr>
              <a:t> y los desperdicios </a:t>
            </a:r>
            <a:r>
              <a:rPr lang="es-ES" sz="1300" b="1" dirty="0" smtClean="0">
                <a:latin typeface="Barlow" panose="00000500000000000000" pitchFamily="2" charset="0"/>
              </a:rPr>
              <a:t>no son juguetes</a:t>
            </a:r>
            <a:r>
              <a:rPr lang="es-ES" sz="1300" dirty="0" smtClean="0">
                <a:latin typeface="Barlow" panose="00000500000000000000" pitchFamily="2" charset="0"/>
              </a:rPr>
              <a:t>, por eso les damos el uso que les corresponde.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Hay que </a:t>
            </a:r>
            <a:r>
              <a:rPr lang="es-ES" sz="1300" b="1" dirty="0" smtClean="0">
                <a:latin typeface="Barlow" panose="00000500000000000000" pitchFamily="2" charset="0"/>
              </a:rPr>
              <a:t>comer en el comedor</a:t>
            </a:r>
            <a:r>
              <a:rPr lang="es-ES" sz="1300" dirty="0" smtClean="0">
                <a:latin typeface="Barlow" panose="00000500000000000000" pitchFamily="2" charset="0"/>
              </a:rPr>
              <a:t>.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Nos dirigiremos </a:t>
            </a:r>
            <a:r>
              <a:rPr lang="es-ES" sz="1300" b="1" dirty="0" smtClean="0">
                <a:latin typeface="Barlow" panose="00000500000000000000" pitchFamily="2" charset="0"/>
              </a:rPr>
              <a:t>a los monitores con respeto</a:t>
            </a:r>
            <a:r>
              <a:rPr lang="es-ES" sz="1300" dirty="0" smtClean="0">
                <a:latin typeface="Barlow" panose="00000500000000000000" pitchFamily="2" charset="0"/>
              </a:rPr>
              <a:t>, con tranquilidad y sin gritar. </a:t>
            </a:r>
            <a:r>
              <a:rPr lang="es-ES" sz="1300" b="1" dirty="0" smtClean="0">
                <a:latin typeface="Barlow" panose="00000500000000000000" pitchFamily="2" charset="0"/>
              </a:rPr>
              <a:t>Seguir las instrucciones de los monitores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b="1" dirty="0" smtClean="0">
                <a:latin typeface="Barlow" panose="00000500000000000000" pitchFamily="2" charset="0"/>
              </a:rPr>
              <a:t>Los que no coman en la ikastola </a:t>
            </a:r>
            <a:r>
              <a:rPr lang="es-ES" sz="1300" dirty="0" smtClean="0">
                <a:latin typeface="Barlow" panose="00000500000000000000" pitchFamily="2" charset="0"/>
              </a:rPr>
              <a:t>entrarán a las 14:15 y hasta la hora de subir a clase </a:t>
            </a:r>
            <a:r>
              <a:rPr lang="es-ES" sz="1200" dirty="0" smtClean="0">
                <a:latin typeface="Barlow" panose="00000500000000000000" pitchFamily="2" charset="0"/>
              </a:rPr>
              <a:t>estarán bajo la tutela de un padre o un adulto.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La distribución del </a:t>
            </a:r>
            <a:r>
              <a:rPr lang="es-ES" sz="1300" b="1" dirty="0" smtClean="0">
                <a:latin typeface="Barlow" panose="00000500000000000000" pitchFamily="2" charset="0"/>
              </a:rPr>
              <a:t>uso del campo de fútbol y del frontón se indicará a principios de curso</a:t>
            </a:r>
            <a:r>
              <a:rPr lang="es-ES" sz="1300" dirty="0" smtClean="0">
                <a:latin typeface="Barlow" panose="00000500000000000000" pitchFamily="2" charset="0"/>
              </a:rPr>
              <a:t>.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Si los </a:t>
            </a:r>
            <a:r>
              <a:rPr lang="es-ES" sz="1300" b="1" dirty="0" smtClean="0">
                <a:latin typeface="Barlow" panose="00000500000000000000" pitchFamily="2" charset="0"/>
              </a:rPr>
              <a:t>balones caen fuera de la valla </a:t>
            </a:r>
            <a:r>
              <a:rPr lang="es-ES" sz="1300" dirty="0" smtClean="0">
                <a:latin typeface="Barlow" panose="00000500000000000000" pitchFamily="2" charset="0"/>
              </a:rPr>
              <a:t>o a hierba, el monitor intentará cogerlos, pasar aviso en secretaría y a Iñaki se le dejará el encargo.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Necesitamos </a:t>
            </a:r>
            <a:r>
              <a:rPr lang="es-ES" sz="1300" b="1" dirty="0" smtClean="0">
                <a:latin typeface="Barlow" panose="00000500000000000000" pitchFamily="2" charset="0"/>
              </a:rPr>
              <a:t>permiso</a:t>
            </a:r>
            <a:r>
              <a:rPr lang="es-ES" sz="1300" dirty="0" smtClean="0">
                <a:latin typeface="Barlow" panose="00000500000000000000" pitchFamily="2" charset="0"/>
              </a:rPr>
              <a:t> de los </a:t>
            </a:r>
            <a:r>
              <a:rPr lang="es-ES" sz="1300" b="1" dirty="0" smtClean="0">
                <a:latin typeface="Barlow" panose="00000500000000000000" pitchFamily="2" charset="0"/>
              </a:rPr>
              <a:t>monitores para subir a las aulas</a:t>
            </a:r>
            <a:r>
              <a:rPr lang="es-ES" sz="1300" dirty="0" smtClean="0">
                <a:latin typeface="Barlow" panose="00000500000000000000" pitchFamily="2" charset="0"/>
              </a:rPr>
              <a:t>. (abrigos, material…)</a:t>
            </a:r>
          </a:p>
          <a:p>
            <a:pPr marL="342900" indent="-342900" defTabSz="265113" eaLnBrk="0" fontAlgn="base" hangingPunct="0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s-ES" sz="1300" dirty="0" smtClean="0">
                <a:latin typeface="Barlow" panose="00000500000000000000" pitchFamily="2" charset="0"/>
              </a:rPr>
              <a:t>Los alumnos de </a:t>
            </a:r>
            <a:r>
              <a:rPr lang="es-ES" sz="1300" b="1" dirty="0" smtClean="0">
                <a:latin typeface="Barlow" panose="00000500000000000000" pitchFamily="2" charset="0"/>
              </a:rPr>
              <a:t>ESO que no se queden en el comedor respetarán </a:t>
            </a:r>
            <a:r>
              <a:rPr lang="es-ES" sz="1300" dirty="0" smtClean="0">
                <a:latin typeface="Barlow" panose="00000500000000000000" pitchFamily="2" charset="0"/>
              </a:rPr>
              <a:t>igual las </a:t>
            </a:r>
            <a:r>
              <a:rPr lang="es-ES" sz="1300" b="1" dirty="0" smtClean="0">
                <a:latin typeface="Barlow" panose="00000500000000000000" pitchFamily="2" charset="0"/>
              </a:rPr>
              <a:t>normas</a:t>
            </a:r>
            <a:r>
              <a:rPr lang="es-ES" sz="1300" dirty="0" smtClean="0">
                <a:latin typeface="Barlow" panose="00000500000000000000" pitchFamily="2" charset="0"/>
              </a:rPr>
              <a:t> que existen en el horario de </a:t>
            </a:r>
            <a:r>
              <a:rPr lang="es-ES" sz="1300" b="1" dirty="0" smtClean="0">
                <a:latin typeface="Barlow" panose="00000500000000000000" pitchFamily="2" charset="0"/>
              </a:rPr>
              <a:t>comedor</a:t>
            </a:r>
            <a:r>
              <a:rPr lang="es-ES" sz="1300" dirty="0" smtClean="0">
                <a:latin typeface="Barlow" panose="00000500000000000000" pitchFamily="2" charset="0"/>
              </a:rPr>
              <a:t/>
            </a:r>
            <a:br>
              <a:rPr lang="es-ES" sz="1300" dirty="0" smtClean="0">
                <a:latin typeface="Barlow" panose="00000500000000000000" pitchFamily="2" charset="0"/>
              </a:rPr>
            </a:br>
            <a:r>
              <a:rPr lang="es-ES" sz="1300" dirty="0" smtClean="0">
                <a:latin typeface="Barlow" panose="00000500000000000000" pitchFamily="2" charset="0"/>
              </a:rPr>
              <a:t/>
            </a:r>
            <a:br>
              <a:rPr lang="es-ES" sz="1300" dirty="0" smtClean="0">
                <a:latin typeface="Barlow" panose="00000500000000000000" pitchFamily="2" charset="0"/>
              </a:rPr>
            </a:br>
            <a:r>
              <a:rPr lang="es-ES" sz="1300" dirty="0" smtClean="0">
                <a:latin typeface="Barlow" panose="00000500000000000000" pitchFamily="2" charset="0"/>
              </a:rPr>
              <a:t/>
            </a:r>
            <a:br>
              <a:rPr lang="es-ES" sz="1300" dirty="0" smtClean="0">
                <a:latin typeface="Barlow" panose="00000500000000000000" pitchFamily="2" charset="0"/>
              </a:rPr>
            </a:br>
            <a:r>
              <a:rPr lang="es-ES" sz="1300" dirty="0" smtClean="0">
                <a:latin typeface="Barlow" panose="00000500000000000000" pitchFamily="2" charset="0"/>
              </a:rPr>
              <a:t/>
            </a:r>
            <a:br>
              <a:rPr lang="es-ES" sz="1300" dirty="0" smtClean="0">
                <a:latin typeface="Barlow" panose="00000500000000000000" pitchFamily="2" charset="0"/>
              </a:rPr>
            </a:br>
            <a:r>
              <a:rPr lang="es-ES" sz="1300" dirty="0" smtClean="0">
                <a:latin typeface="Barlow" panose="00000500000000000000" pitchFamily="2" charset="0"/>
              </a:rPr>
              <a:t/>
            </a:r>
            <a:br>
              <a:rPr lang="es-ES" sz="1300" dirty="0" smtClean="0">
                <a:latin typeface="Barlow" panose="00000500000000000000" pitchFamily="2" charset="0"/>
              </a:rPr>
            </a:br>
            <a:r>
              <a:rPr lang="es-ES" sz="1300" dirty="0" smtClean="0">
                <a:latin typeface="Barlow" panose="00000500000000000000" pitchFamily="2" charset="0"/>
              </a:rPr>
              <a:t/>
            </a:r>
            <a:br>
              <a:rPr lang="es-ES" sz="1300" dirty="0" smtClean="0">
                <a:latin typeface="Barlow" panose="00000500000000000000" pitchFamily="2" charset="0"/>
              </a:rPr>
            </a:br>
            <a:r>
              <a:rPr lang="es-ES" sz="1300" dirty="0" smtClean="0">
                <a:latin typeface="Barlow" panose="00000500000000000000" pitchFamily="2" charset="0"/>
              </a:rPr>
              <a:t>.</a:t>
            </a:r>
            <a:endParaRPr kumimoji="0" lang="eu-ES" altLang="eu-ES" sz="13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rlow" panose="00000500000000000000" pitchFamily="2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7901783" y="56889"/>
            <a:ext cx="2979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NORMATIVA EN EL COMEDOR</a:t>
            </a:r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13799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766</Words>
  <Application>Microsoft Office PowerPoint</Application>
  <PresentationFormat>Panorámica</PresentationFormat>
  <Paragraphs>46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Barlow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Karlos Ibarzabal</dc:creator>
  <cp:lastModifiedBy>Karlos Ibarzabal</cp:lastModifiedBy>
  <cp:revision>14</cp:revision>
  <cp:lastPrinted>2025-09-19T13:41:03Z</cp:lastPrinted>
  <dcterms:created xsi:type="dcterms:W3CDTF">2025-09-19T10:24:08Z</dcterms:created>
  <dcterms:modified xsi:type="dcterms:W3CDTF">2025-09-19T14:56:10Z</dcterms:modified>
</cp:coreProperties>
</file>