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</p:sldIdLst>
  <p:sldSz cx="12192000" cy="6858000"/>
  <p:notesSz cx="6797675" cy="9926638"/>
  <p:defaultTextStyle>
    <a:defPPr>
      <a:defRPr lang="eu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u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u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961C1-3728-4DC1-A87F-0C14465C8CD1}" type="datetimeFigureOut">
              <a:rPr lang="eu-ES" smtClean="0"/>
              <a:t>2025/9/19</a:t>
            </a:fld>
            <a:endParaRPr lang="eu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46AF7-62F3-4E44-89C5-ADE64A6940FE}" type="slidenum">
              <a:rPr lang="eu-ES" smtClean="0"/>
              <a:t>‹Nº›</a:t>
            </a:fld>
            <a:endParaRPr lang="eu-ES"/>
          </a:p>
        </p:txBody>
      </p:sp>
    </p:spTree>
    <p:extLst>
      <p:ext uri="{BB962C8B-B14F-4D97-AF65-F5344CB8AC3E}">
        <p14:creationId xmlns:p14="http://schemas.microsoft.com/office/powerpoint/2010/main" val="2926016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u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u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961C1-3728-4DC1-A87F-0C14465C8CD1}" type="datetimeFigureOut">
              <a:rPr lang="eu-ES" smtClean="0"/>
              <a:t>2025/9/19</a:t>
            </a:fld>
            <a:endParaRPr lang="eu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46AF7-62F3-4E44-89C5-ADE64A6940FE}" type="slidenum">
              <a:rPr lang="eu-ES" smtClean="0"/>
              <a:t>‹Nº›</a:t>
            </a:fld>
            <a:endParaRPr lang="eu-ES"/>
          </a:p>
        </p:txBody>
      </p:sp>
    </p:spTree>
    <p:extLst>
      <p:ext uri="{BB962C8B-B14F-4D97-AF65-F5344CB8AC3E}">
        <p14:creationId xmlns:p14="http://schemas.microsoft.com/office/powerpoint/2010/main" val="2669423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u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u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961C1-3728-4DC1-A87F-0C14465C8CD1}" type="datetimeFigureOut">
              <a:rPr lang="eu-ES" smtClean="0"/>
              <a:t>2025/9/19</a:t>
            </a:fld>
            <a:endParaRPr lang="eu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46AF7-62F3-4E44-89C5-ADE64A6940FE}" type="slidenum">
              <a:rPr lang="eu-ES" smtClean="0"/>
              <a:t>‹Nº›</a:t>
            </a:fld>
            <a:endParaRPr lang="eu-ES"/>
          </a:p>
        </p:txBody>
      </p:sp>
    </p:spTree>
    <p:extLst>
      <p:ext uri="{BB962C8B-B14F-4D97-AF65-F5344CB8AC3E}">
        <p14:creationId xmlns:p14="http://schemas.microsoft.com/office/powerpoint/2010/main" val="3940836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u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u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961C1-3728-4DC1-A87F-0C14465C8CD1}" type="datetimeFigureOut">
              <a:rPr lang="eu-ES" smtClean="0"/>
              <a:t>2025/9/19</a:t>
            </a:fld>
            <a:endParaRPr lang="eu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46AF7-62F3-4E44-89C5-ADE64A6940FE}" type="slidenum">
              <a:rPr lang="eu-ES" smtClean="0"/>
              <a:t>‹Nº›</a:t>
            </a:fld>
            <a:endParaRPr lang="eu-ES"/>
          </a:p>
        </p:txBody>
      </p:sp>
    </p:spTree>
    <p:extLst>
      <p:ext uri="{BB962C8B-B14F-4D97-AF65-F5344CB8AC3E}">
        <p14:creationId xmlns:p14="http://schemas.microsoft.com/office/powerpoint/2010/main" val="2833461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u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961C1-3728-4DC1-A87F-0C14465C8CD1}" type="datetimeFigureOut">
              <a:rPr lang="eu-ES" smtClean="0"/>
              <a:t>2025/9/19</a:t>
            </a:fld>
            <a:endParaRPr lang="eu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46AF7-62F3-4E44-89C5-ADE64A6940FE}" type="slidenum">
              <a:rPr lang="eu-ES" smtClean="0"/>
              <a:t>‹Nº›</a:t>
            </a:fld>
            <a:endParaRPr lang="eu-ES"/>
          </a:p>
        </p:txBody>
      </p:sp>
    </p:spTree>
    <p:extLst>
      <p:ext uri="{BB962C8B-B14F-4D97-AF65-F5344CB8AC3E}">
        <p14:creationId xmlns:p14="http://schemas.microsoft.com/office/powerpoint/2010/main" val="3928233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u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u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u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961C1-3728-4DC1-A87F-0C14465C8CD1}" type="datetimeFigureOut">
              <a:rPr lang="eu-ES" smtClean="0"/>
              <a:t>2025/9/19</a:t>
            </a:fld>
            <a:endParaRPr lang="eu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46AF7-62F3-4E44-89C5-ADE64A6940FE}" type="slidenum">
              <a:rPr lang="eu-ES" smtClean="0"/>
              <a:t>‹Nº›</a:t>
            </a:fld>
            <a:endParaRPr lang="eu-ES"/>
          </a:p>
        </p:txBody>
      </p:sp>
    </p:spTree>
    <p:extLst>
      <p:ext uri="{BB962C8B-B14F-4D97-AF65-F5344CB8AC3E}">
        <p14:creationId xmlns:p14="http://schemas.microsoft.com/office/powerpoint/2010/main" val="4275198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u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u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u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961C1-3728-4DC1-A87F-0C14465C8CD1}" type="datetimeFigureOut">
              <a:rPr lang="eu-ES" smtClean="0"/>
              <a:t>2025/9/19</a:t>
            </a:fld>
            <a:endParaRPr lang="eu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46AF7-62F3-4E44-89C5-ADE64A6940FE}" type="slidenum">
              <a:rPr lang="eu-ES" smtClean="0"/>
              <a:t>‹Nº›</a:t>
            </a:fld>
            <a:endParaRPr lang="eu-ES"/>
          </a:p>
        </p:txBody>
      </p:sp>
    </p:spTree>
    <p:extLst>
      <p:ext uri="{BB962C8B-B14F-4D97-AF65-F5344CB8AC3E}">
        <p14:creationId xmlns:p14="http://schemas.microsoft.com/office/powerpoint/2010/main" val="934496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u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961C1-3728-4DC1-A87F-0C14465C8CD1}" type="datetimeFigureOut">
              <a:rPr lang="eu-ES" smtClean="0"/>
              <a:t>2025/9/19</a:t>
            </a:fld>
            <a:endParaRPr lang="eu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46AF7-62F3-4E44-89C5-ADE64A6940FE}" type="slidenum">
              <a:rPr lang="eu-ES" smtClean="0"/>
              <a:t>‹Nº›</a:t>
            </a:fld>
            <a:endParaRPr lang="eu-ES"/>
          </a:p>
        </p:txBody>
      </p:sp>
    </p:spTree>
    <p:extLst>
      <p:ext uri="{BB962C8B-B14F-4D97-AF65-F5344CB8AC3E}">
        <p14:creationId xmlns:p14="http://schemas.microsoft.com/office/powerpoint/2010/main" val="1098499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961C1-3728-4DC1-A87F-0C14465C8CD1}" type="datetimeFigureOut">
              <a:rPr lang="eu-ES" smtClean="0"/>
              <a:t>2025/9/19</a:t>
            </a:fld>
            <a:endParaRPr lang="eu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46AF7-62F3-4E44-89C5-ADE64A6940FE}" type="slidenum">
              <a:rPr lang="eu-ES" smtClean="0"/>
              <a:t>‹Nº›</a:t>
            </a:fld>
            <a:endParaRPr lang="eu-ES"/>
          </a:p>
        </p:txBody>
      </p:sp>
    </p:spTree>
    <p:extLst>
      <p:ext uri="{BB962C8B-B14F-4D97-AF65-F5344CB8AC3E}">
        <p14:creationId xmlns:p14="http://schemas.microsoft.com/office/powerpoint/2010/main" val="6643789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u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u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961C1-3728-4DC1-A87F-0C14465C8CD1}" type="datetimeFigureOut">
              <a:rPr lang="eu-ES" smtClean="0"/>
              <a:t>2025/9/19</a:t>
            </a:fld>
            <a:endParaRPr lang="eu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46AF7-62F3-4E44-89C5-ADE64A6940FE}" type="slidenum">
              <a:rPr lang="eu-ES" smtClean="0"/>
              <a:t>‹Nº›</a:t>
            </a:fld>
            <a:endParaRPr lang="eu-ES"/>
          </a:p>
        </p:txBody>
      </p:sp>
    </p:spTree>
    <p:extLst>
      <p:ext uri="{BB962C8B-B14F-4D97-AF65-F5344CB8AC3E}">
        <p14:creationId xmlns:p14="http://schemas.microsoft.com/office/powerpoint/2010/main" val="3158413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u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u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961C1-3728-4DC1-A87F-0C14465C8CD1}" type="datetimeFigureOut">
              <a:rPr lang="eu-ES" smtClean="0"/>
              <a:t>2025/9/19</a:t>
            </a:fld>
            <a:endParaRPr lang="eu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46AF7-62F3-4E44-89C5-ADE64A6940FE}" type="slidenum">
              <a:rPr lang="eu-ES" smtClean="0"/>
              <a:t>‹Nº›</a:t>
            </a:fld>
            <a:endParaRPr lang="eu-ES"/>
          </a:p>
        </p:txBody>
      </p:sp>
    </p:spTree>
    <p:extLst>
      <p:ext uri="{BB962C8B-B14F-4D97-AF65-F5344CB8AC3E}">
        <p14:creationId xmlns:p14="http://schemas.microsoft.com/office/powerpoint/2010/main" val="1647540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u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u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C961C1-3728-4DC1-A87F-0C14465C8CD1}" type="datetimeFigureOut">
              <a:rPr lang="eu-ES" smtClean="0"/>
              <a:t>2025/9/19</a:t>
            </a:fld>
            <a:endParaRPr lang="eu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u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C46AF7-62F3-4E44-89C5-ADE64A6940FE}" type="slidenum">
              <a:rPr lang="eu-ES" smtClean="0"/>
              <a:t>‹Nº›</a:t>
            </a:fld>
            <a:endParaRPr lang="eu-ES"/>
          </a:p>
        </p:txBody>
      </p:sp>
    </p:spTree>
    <p:extLst>
      <p:ext uri="{BB962C8B-B14F-4D97-AF65-F5344CB8AC3E}">
        <p14:creationId xmlns:p14="http://schemas.microsoft.com/office/powerpoint/2010/main" val="699480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u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redondeado 2"/>
          <p:cNvSpPr>
            <a:spLocks noChangeArrowheads="1"/>
          </p:cNvSpPr>
          <p:nvPr/>
        </p:nvSpPr>
        <p:spPr bwMode="auto">
          <a:xfrm>
            <a:off x="439990" y="111095"/>
            <a:ext cx="5490791" cy="6682812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eu-ES" altLang="eu-ES" sz="135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GARRAIOKO ARAUDIA</a:t>
            </a:r>
          </a:p>
          <a:p>
            <a:pPr marL="342900" marR="0" lvl="0" indent="-34290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u-ES" altLang="eu-ES" sz="13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 Autobusera </a:t>
            </a:r>
            <a:r>
              <a:rPr kumimoji="0" lang="eu-ES" altLang="eu-ES" sz="13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igo eta jaisterakoan </a:t>
            </a:r>
            <a:r>
              <a:rPr kumimoji="0" lang="eu-ES" altLang="eu-ES" sz="13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lasaitasunez eta bultzadarik gabe egingo dugu.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u-ES" altLang="eu-ES" sz="13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 Autobusera igo eta eseriko gara, </a:t>
            </a:r>
            <a:r>
              <a:rPr kumimoji="0" lang="eu-ES" altLang="eu-ES" sz="13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pasilloan</a:t>
            </a:r>
            <a:r>
              <a:rPr kumimoji="0" lang="eu-ES" altLang="eu-ES" sz="13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 zutik edo beste ikaskideekin hizketan geratu gabe.</a:t>
            </a: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u-ES" altLang="eu-ES" sz="13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 Modu egokian </a:t>
            </a:r>
            <a:r>
              <a:rPr kumimoji="0" lang="eu-ES" altLang="eu-ES" sz="13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eseriko gara</a:t>
            </a:r>
            <a:r>
              <a:rPr kumimoji="0" lang="eu-ES" altLang="eu-ES" sz="13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, oinak aurreko eserlekuan jarri eta pasillora atera gabe.</a:t>
            </a: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u-ES" altLang="eu-ES" sz="13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 Autobusean </a:t>
            </a:r>
            <a:r>
              <a:rPr kumimoji="0" lang="eu-ES" altLang="eu-ES" sz="13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jokabide egokia </a:t>
            </a:r>
            <a:r>
              <a:rPr kumimoji="0" lang="eu-ES" altLang="eu-ES" sz="13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mantenduko dugu, ez gara ikaskideekin oihuka arituko eta ez dugu hiztegi desegokia erabiliko. </a:t>
            </a:r>
            <a:r>
              <a:rPr kumimoji="0" lang="eu-ES" altLang="eu-ES" sz="13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Tonua</a:t>
            </a:r>
            <a:r>
              <a:rPr kumimoji="0" lang="eu-ES" altLang="eu-ES" sz="13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 egokia izango da. Zerbait behar izanez gero, gure </a:t>
            </a:r>
            <a:r>
              <a:rPr kumimoji="0" lang="eu-ES" altLang="eu-ES" sz="13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begiraleari eskatuko diogu</a:t>
            </a:r>
            <a:r>
              <a:rPr kumimoji="0" lang="eu-ES" altLang="eu-ES" sz="13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.</a:t>
            </a:r>
            <a:r>
              <a:rPr kumimoji="0" lang="eu-ES" altLang="eu-ES" sz="13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 </a:t>
            </a:r>
            <a:endParaRPr kumimoji="0" lang="eu-ES" altLang="eu-ES" sz="13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arlow" panose="00000500000000000000" pitchFamily="2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u-ES" altLang="eu-ES" sz="13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 Autobusen </a:t>
            </a:r>
            <a:r>
              <a:rPr kumimoji="0" lang="eu-ES" altLang="eu-ES" sz="13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bultzaka, jolasean edo borrokan </a:t>
            </a:r>
            <a:r>
              <a:rPr kumimoji="0" lang="eu-ES" altLang="eu-ES" sz="13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aritzea erabat </a:t>
            </a:r>
            <a:r>
              <a:rPr kumimoji="0" lang="eu-ES" altLang="eu-ES" sz="13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debekatua</a:t>
            </a:r>
            <a:r>
              <a:rPr kumimoji="0" lang="eu-ES" altLang="eu-ES" sz="13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 dago.</a:t>
            </a: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u-ES" altLang="eu-ES" sz="13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 </a:t>
            </a:r>
            <a:r>
              <a:rPr kumimoji="0" lang="eu-ES" altLang="eu-ES" sz="13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Begiraleei errespetuz </a:t>
            </a:r>
            <a:r>
              <a:rPr kumimoji="0" lang="eu-ES" altLang="eu-ES" sz="13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zuzenduko gatzaie, lasaitasunez eta oihukatu gabe.</a:t>
            </a: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u-ES" altLang="eu-ES" sz="13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 </a:t>
            </a:r>
            <a:r>
              <a:rPr kumimoji="0" lang="eu-ES" altLang="eu-ES" sz="13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DBH-ko</a:t>
            </a:r>
            <a:r>
              <a:rPr kumimoji="0" lang="eu-ES" altLang="eu-ES" sz="13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 ikasleek, </a:t>
            </a:r>
            <a:r>
              <a:rPr kumimoji="0" lang="eu-ES" altLang="eu-ES" sz="13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begiralerik gabe </a:t>
            </a:r>
            <a:r>
              <a:rPr kumimoji="0" lang="eu-ES" altLang="eu-ES" sz="135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doazenez</a:t>
            </a:r>
            <a:r>
              <a:rPr kumimoji="0" lang="eu-ES" altLang="eu-ES" sz="13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, </a:t>
            </a:r>
            <a:r>
              <a:rPr kumimoji="0" lang="eu-ES" altLang="eu-ES" sz="13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txoferraren esanak errespetatuko </a:t>
            </a:r>
            <a:r>
              <a:rPr kumimoji="0" lang="eu-ES" altLang="eu-ES" sz="13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dituzte eta zerbait behar izanez gero, hari zuzenduko, beti ere geltokian autobusa gelditu ondoren.</a:t>
            </a: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u-ES" altLang="eu-ES" sz="13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 Autobuseko </a:t>
            </a:r>
            <a:r>
              <a:rPr kumimoji="0" lang="eu-ES" altLang="eu-ES" sz="13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elementuak zaindu eta txukun </a:t>
            </a:r>
            <a:r>
              <a:rPr kumimoji="0" lang="eu-ES" altLang="eu-ES" sz="13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mantenduko ditugu. Debekatuta dago gauzak lurrera botatzea.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u-ES" altLang="eu-ES" sz="13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ángulo redondeado 2"/>
          <p:cNvSpPr>
            <a:spLocks noChangeArrowheads="1"/>
          </p:cNvSpPr>
          <p:nvPr/>
        </p:nvSpPr>
        <p:spPr bwMode="auto">
          <a:xfrm>
            <a:off x="6477713" y="111095"/>
            <a:ext cx="5450792" cy="6682812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eu-ES" altLang="eu-ES" sz="135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NORMATIVA EN EL </a:t>
            </a:r>
            <a:r>
              <a:rPr kumimoji="0" lang="es-ES" altLang="eu-ES" sz="135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AUTOBÚS</a:t>
            </a:r>
          </a:p>
          <a:p>
            <a:pPr marL="342900" lvl="0" indent="-34290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kumimoji="0" lang="es-ES" altLang="eu-ES" sz="13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 A la hora de </a:t>
            </a:r>
            <a:r>
              <a:rPr kumimoji="0" lang="es-ES" altLang="eu-ES" sz="13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subir y bajar </a:t>
            </a:r>
            <a:r>
              <a:rPr kumimoji="0" lang="es-ES" altLang="eu-ES" sz="13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al autobús lo haremos con tranquilidad y sin empujones.</a:t>
            </a:r>
          </a:p>
          <a:p>
            <a:pPr marL="342900" lvl="0" indent="-34290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kumimoji="0" lang="es-ES" altLang="eu-ES" sz="13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Subimos al autobús y </a:t>
            </a:r>
            <a:r>
              <a:rPr kumimoji="0" lang="es-ES" altLang="eu-ES" sz="13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nos sentamos</a:t>
            </a:r>
            <a:r>
              <a:rPr kumimoji="0" lang="es-ES" altLang="eu-ES" sz="13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, sin quedarnos de pie en el pasillo ni hablar con los demás compañeros.</a:t>
            </a:r>
          </a:p>
          <a:p>
            <a:pPr marL="342900" lvl="0" indent="-34290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kumimoji="0" lang="es-ES" altLang="eu-ES" sz="13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Nos sentaremos </a:t>
            </a:r>
            <a:r>
              <a:rPr kumimoji="0" lang="es-ES" altLang="eu-ES" sz="13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de forma adecuada</a:t>
            </a:r>
            <a:r>
              <a:rPr kumimoji="0" lang="es-ES" altLang="eu-ES" sz="13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, sin poner los pies en el asiento delantero y salir al pasillo.</a:t>
            </a:r>
          </a:p>
          <a:p>
            <a:pPr marL="342900" lvl="0" indent="-34290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kumimoji="0" lang="es-ES" altLang="eu-ES" sz="13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Mantendremos </a:t>
            </a:r>
            <a:r>
              <a:rPr kumimoji="0" lang="es-ES" altLang="eu-ES" sz="13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un comportamiento adecuado </a:t>
            </a:r>
            <a:r>
              <a:rPr kumimoji="0" lang="es-ES" altLang="eu-ES" sz="13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en el autobús, no gritaremos con los compañeros ni utilizaremos un vocabulario inadecuado. El tono será el adecuado. Si necesitamos algo se lo pediremos a nuestro monitor.</a:t>
            </a:r>
          </a:p>
          <a:p>
            <a:pPr marL="342900" lvl="0" indent="-34290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kumimoji="0" lang="es-ES" altLang="eu-ES" sz="13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Empujar,</a:t>
            </a:r>
            <a:r>
              <a:rPr kumimoji="0" lang="es-ES" altLang="eu-ES" sz="135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 jugar o pelear </a:t>
            </a:r>
            <a:r>
              <a:rPr kumimoji="0" lang="es-ES" altLang="eu-ES" sz="135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en el autobús </a:t>
            </a:r>
            <a:r>
              <a:rPr kumimoji="0" lang="es-ES" altLang="eu-ES" sz="13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está totalmente </a:t>
            </a:r>
            <a:r>
              <a:rPr kumimoji="0" lang="es-ES" altLang="eu-ES" sz="13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prohibido</a:t>
            </a:r>
            <a:r>
              <a:rPr kumimoji="0" lang="es-ES" altLang="eu-ES" sz="13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.</a:t>
            </a:r>
          </a:p>
          <a:p>
            <a:pPr marL="342900" lvl="0" indent="-34290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kumimoji="0" lang="es-ES" altLang="eu-ES" sz="13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Nos dirigiremos </a:t>
            </a:r>
            <a:r>
              <a:rPr kumimoji="0" lang="es-ES" altLang="eu-ES" sz="13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a los monitores con respeto</a:t>
            </a:r>
            <a:r>
              <a:rPr kumimoji="0" lang="es-ES" altLang="eu-ES" sz="13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, con tranquilidad y sin gritar.</a:t>
            </a:r>
          </a:p>
          <a:p>
            <a:pPr marL="342900" lvl="0" indent="-34290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kumimoji="0" lang="es-ES" altLang="eu-ES" sz="13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Los alumnos de la </a:t>
            </a:r>
            <a:r>
              <a:rPr kumimoji="0" lang="es-ES" altLang="eu-ES" sz="13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ESO</a:t>
            </a:r>
            <a:r>
              <a:rPr kumimoji="0" lang="es-ES" altLang="eu-ES" sz="13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, al ir sin monitor, </a:t>
            </a:r>
            <a:r>
              <a:rPr kumimoji="0" lang="es-ES" altLang="eu-ES" sz="13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respetarán</a:t>
            </a:r>
            <a:r>
              <a:rPr kumimoji="0" lang="es-ES" altLang="eu-ES" sz="13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 las indicaciones del </a:t>
            </a:r>
            <a:r>
              <a:rPr kumimoji="0" lang="es-ES" altLang="eu-ES" sz="13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chófer</a:t>
            </a:r>
            <a:r>
              <a:rPr kumimoji="0" lang="es-ES" altLang="eu-ES" sz="13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 y, en caso de necesidad, se dirigirán a él, siempre tras parar el autobús en la parada.</a:t>
            </a:r>
          </a:p>
          <a:p>
            <a:pPr marL="342900" lvl="0" indent="-34290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kumimoji="0" lang="es-ES" altLang="eu-ES" sz="13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Cuidaremos y mantendremos en orden los elementos </a:t>
            </a:r>
            <a:r>
              <a:rPr kumimoji="0" lang="es-ES" altLang="eu-ES" sz="13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del autobús. Está prohibido tirar cosas al suelo.</a:t>
            </a:r>
            <a:endParaRPr kumimoji="0" lang="eu-ES" altLang="eu-ES" sz="13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arlow" panose="00000500000000000000" pitchFamily="2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6076060" y="944122"/>
            <a:ext cx="25637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b="1" dirty="0" smtClean="0"/>
              <a:t>GARRAIOA</a:t>
            </a:r>
            <a:endParaRPr lang="eu-ES" sz="4000" b="1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86" t="16989" r="12805" b="16602"/>
          <a:stretch/>
        </p:blipFill>
        <p:spPr>
          <a:xfrm>
            <a:off x="5875234" y="0"/>
            <a:ext cx="658026" cy="658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503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redondeado 2"/>
          <p:cNvSpPr>
            <a:spLocks noChangeArrowheads="1"/>
          </p:cNvSpPr>
          <p:nvPr/>
        </p:nvSpPr>
        <p:spPr bwMode="auto">
          <a:xfrm>
            <a:off x="335304" y="111095"/>
            <a:ext cx="5655296" cy="6679607"/>
          </a:xfrm>
          <a:prstGeom prst="roundRect">
            <a:avLst>
              <a:gd name="adj" fmla="val 12677"/>
            </a:avLst>
          </a:prstGeom>
          <a:solidFill>
            <a:srgbClr val="F2F2F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180000" lvl="0" indent="-342900" defTabSz="265113" eaLnBrk="0" fontAlgn="base" hangingPunct="0">
              <a:spcBef>
                <a:spcPct val="0"/>
              </a:spcBef>
              <a:spcAft>
                <a:spcPts val="800"/>
              </a:spcAft>
              <a:buFont typeface="+mj-lt"/>
              <a:buAutoNum type="arabicPeriod"/>
            </a:pPr>
            <a:r>
              <a:rPr kumimoji="0" lang="eu-ES" altLang="eu-ES" sz="13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Barlow" panose="00000500000000000000" pitchFamily="2" charset="0"/>
              </a:rPr>
              <a:t>Sarrerak </a:t>
            </a:r>
            <a:r>
              <a:rPr kumimoji="0" lang="eu-ES" altLang="eu-ES" sz="13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eta irteerak </a:t>
            </a:r>
            <a:r>
              <a:rPr kumimoji="0" lang="eu-ES" altLang="eu-ES" sz="130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lasaitasunez eta bultzadarik gabe egingo       ditugu. Jantokira gelakide guztiekin eta tutoreekin sartuko gara.</a:t>
            </a:r>
          </a:p>
          <a:p>
            <a:pPr marL="180000" lvl="0" indent="-342900" defTabSz="265113" eaLnBrk="0" fontAlgn="base" hangingPunct="0">
              <a:spcBef>
                <a:spcPct val="0"/>
              </a:spcBef>
              <a:spcAft>
                <a:spcPts val="800"/>
              </a:spcAft>
              <a:buFont typeface="+mj-lt"/>
              <a:buAutoNum type="arabicPeriod"/>
            </a:pPr>
            <a:r>
              <a:rPr kumimoji="0" lang="eu-ES" altLang="eu-ES" sz="130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Mahaian gaudenean </a:t>
            </a:r>
            <a:r>
              <a:rPr kumimoji="0" lang="eu-ES" altLang="eu-ES" sz="13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jokabide egokia </a:t>
            </a:r>
            <a:r>
              <a:rPr kumimoji="0" lang="eu-ES" altLang="eu-ES" sz="130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mantendu behar dugu, ez gara mahaitik altxatuko eta zerbait behar izanez gero gure begiraleari eskatuko diogu edukazioz. </a:t>
            </a:r>
          </a:p>
          <a:p>
            <a:pPr marL="180000" lvl="0" indent="-342900" defTabSz="265113" eaLnBrk="0" fontAlgn="base" hangingPunct="0">
              <a:spcBef>
                <a:spcPct val="0"/>
              </a:spcBef>
              <a:spcAft>
                <a:spcPts val="800"/>
              </a:spcAft>
              <a:buFont typeface="+mj-lt"/>
              <a:buAutoNum type="arabicPeriod"/>
            </a:pPr>
            <a:r>
              <a:rPr kumimoji="0" lang="eu-ES" altLang="eu-ES" sz="130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Mahai </a:t>
            </a:r>
            <a:r>
              <a:rPr kumimoji="0" lang="eu-ES" altLang="eu-ES" sz="13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tresnak</a:t>
            </a:r>
            <a:r>
              <a:rPr kumimoji="0" lang="eu-ES" altLang="eu-ES" sz="130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 dagokien kutxan utziko ditugu eta edalontziak eta erretiluak </a:t>
            </a:r>
            <a:r>
              <a:rPr kumimoji="0" lang="eu-ES" altLang="eu-ES" sz="13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bere tokian</a:t>
            </a:r>
            <a:r>
              <a:rPr kumimoji="0" lang="eu-ES" altLang="eu-ES" sz="130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. Bazkari </a:t>
            </a:r>
            <a:r>
              <a:rPr kumimoji="0" lang="eu-ES" altLang="eu-ES" sz="13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hondakinak zakarrontzira </a:t>
            </a:r>
            <a:r>
              <a:rPr kumimoji="0" lang="eu-ES" altLang="eu-ES" sz="130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botako dira. </a:t>
            </a:r>
          </a:p>
          <a:p>
            <a:pPr marL="180000" lvl="0" indent="-342900" defTabSz="265113" eaLnBrk="0" fontAlgn="base" hangingPunct="0">
              <a:spcBef>
                <a:spcPct val="0"/>
              </a:spcBef>
              <a:spcAft>
                <a:spcPts val="800"/>
              </a:spcAft>
              <a:buFont typeface="+mj-lt"/>
              <a:buAutoNum type="arabicPeriod"/>
            </a:pPr>
            <a:r>
              <a:rPr kumimoji="0" lang="eu-ES" altLang="eu-ES" sz="13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Lasai, oinez eta oihukatu </a:t>
            </a:r>
            <a:r>
              <a:rPr kumimoji="0" lang="eu-ES" altLang="eu-ES" sz="130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gabe ibiliko gara. </a:t>
            </a:r>
          </a:p>
          <a:p>
            <a:pPr marL="180000" lvl="0" indent="-342900" defTabSz="265113" eaLnBrk="0" fontAlgn="base" hangingPunct="0">
              <a:spcBef>
                <a:spcPct val="0"/>
              </a:spcBef>
              <a:spcAft>
                <a:spcPts val="800"/>
              </a:spcAft>
              <a:buFont typeface="+mj-lt"/>
              <a:buAutoNum type="arabicPeriod"/>
            </a:pPr>
            <a:r>
              <a:rPr kumimoji="0" lang="eu-ES" altLang="eu-ES" sz="13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Elikagaiak eta hondakinak ez dira jostailuak</a:t>
            </a:r>
            <a:r>
              <a:rPr kumimoji="0" lang="eu-ES" altLang="eu-ES" sz="130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, horrexegatik, dagokien erabilera emango diegu. </a:t>
            </a:r>
          </a:p>
          <a:p>
            <a:pPr marL="180000" indent="-342900" defTabSz="265113" eaLnBrk="0" fontAlgn="base" hangingPunct="0">
              <a:spcBef>
                <a:spcPct val="0"/>
              </a:spcBef>
              <a:spcAft>
                <a:spcPts val="800"/>
              </a:spcAft>
              <a:buFont typeface="+mj-lt"/>
              <a:buAutoNum type="arabicPeriod"/>
            </a:pPr>
            <a:r>
              <a:rPr kumimoji="0" lang="eu-ES" altLang="eu-ES" sz="130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Janaria </a:t>
            </a:r>
            <a:r>
              <a:rPr kumimoji="0" lang="eu-ES" altLang="eu-ES" sz="13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jantokian jan behar da</a:t>
            </a:r>
            <a:r>
              <a:rPr kumimoji="0" lang="eu-ES" altLang="eu-ES" sz="130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.</a:t>
            </a:r>
            <a:r>
              <a:rPr kumimoji="0" lang="eu-ES" altLang="eu-ES" sz="130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.</a:t>
            </a:r>
            <a:endParaRPr kumimoji="0" lang="eu-ES" altLang="eu-ES" sz="130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arlow" panose="00000500000000000000" pitchFamily="2" charset="0"/>
            </a:endParaRPr>
          </a:p>
          <a:p>
            <a:pPr marL="180000" lvl="0" indent="-342900" defTabSz="265113" eaLnBrk="0" fontAlgn="base" hangingPunct="0">
              <a:spcBef>
                <a:spcPct val="0"/>
              </a:spcBef>
              <a:spcAft>
                <a:spcPts val="800"/>
              </a:spcAft>
              <a:buFont typeface="+mj-lt"/>
              <a:buAutoNum type="arabicPeriod"/>
            </a:pPr>
            <a:r>
              <a:rPr kumimoji="0" lang="eu-ES" altLang="eu-ES" sz="130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Begiraleei </a:t>
            </a:r>
            <a:r>
              <a:rPr kumimoji="0" lang="eu-ES" altLang="eu-ES" sz="13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errespetuz</a:t>
            </a:r>
            <a:r>
              <a:rPr kumimoji="0" lang="eu-ES" altLang="eu-ES" sz="130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 zuzenduko gatzaie, lasaitasunez eta oihukatu gabe. </a:t>
            </a:r>
            <a:r>
              <a:rPr kumimoji="0" lang="eu-ES" altLang="eu-ES" sz="13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Begiraleen aginduak bete</a:t>
            </a:r>
            <a:endParaRPr kumimoji="0" lang="eu-ES" altLang="eu-ES" sz="130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arlow" panose="00000500000000000000" pitchFamily="2" charset="0"/>
            </a:endParaRPr>
          </a:p>
          <a:p>
            <a:pPr marL="180000" lvl="0" indent="-342900" defTabSz="265113" eaLnBrk="0" fontAlgn="base" hangingPunct="0">
              <a:spcBef>
                <a:spcPct val="0"/>
              </a:spcBef>
              <a:spcAft>
                <a:spcPts val="800"/>
              </a:spcAft>
              <a:buFont typeface="+mj-lt"/>
              <a:buAutoNum type="arabicPeriod"/>
            </a:pPr>
            <a:r>
              <a:rPr kumimoji="0" lang="eu-ES" altLang="eu-ES" sz="13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Ikastolan bazkaltzen ez dutenak </a:t>
            </a:r>
            <a:r>
              <a:rPr kumimoji="0" lang="eu-ES" altLang="eu-ES" sz="130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14:15etan sartuko dira eta klasera igotzeko ordura arte, guraso edota heldu baten zaintzapean egongo dira.</a:t>
            </a:r>
          </a:p>
          <a:p>
            <a:pPr marL="180000" lvl="0" indent="-342900" defTabSz="265113" eaLnBrk="0" fontAlgn="base" hangingPunct="0">
              <a:spcBef>
                <a:spcPct val="0"/>
              </a:spcBef>
              <a:spcAft>
                <a:spcPts val="800"/>
              </a:spcAft>
              <a:buFont typeface="+mj-lt"/>
              <a:buAutoNum type="arabicPeriod"/>
            </a:pPr>
            <a:r>
              <a:rPr kumimoji="0" lang="eu-ES" altLang="eu-ES" sz="13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Futbol zelaiaren eta frontoiaren erabileraren </a:t>
            </a:r>
            <a:r>
              <a:rPr kumimoji="0" lang="eu-ES" altLang="eu-ES" sz="130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banaketa ikasturte hasieran adieraziko da.</a:t>
            </a:r>
          </a:p>
          <a:p>
            <a:pPr marL="180000" indent="-342900" defTabSz="265113" eaLnBrk="0" fontAlgn="base" hangingPunct="0">
              <a:spcBef>
                <a:spcPct val="0"/>
              </a:spcBef>
              <a:spcAft>
                <a:spcPts val="800"/>
              </a:spcAft>
              <a:buFont typeface="+mj-lt"/>
              <a:buAutoNum type="arabicPeriod"/>
            </a:pPr>
            <a:r>
              <a:rPr kumimoji="0" lang="eu-ES" altLang="eu-ES" sz="130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Baloiak </a:t>
            </a:r>
            <a:r>
              <a:rPr kumimoji="0" lang="eu-ES" altLang="eu-ES" sz="13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hesitik kanpo </a:t>
            </a:r>
            <a:r>
              <a:rPr kumimoji="0" lang="eu-ES" altLang="eu-ES" sz="130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edo belarrera erortzen badira, begiralea saiatuko da hartzen,</a:t>
            </a:r>
            <a:r>
              <a:rPr kumimoji="0" lang="eu-ES" altLang="eu-ES" sz="1300" i="0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 idazkaritzan abisua pasa eta </a:t>
            </a:r>
            <a:r>
              <a:rPr kumimoji="0" lang="eu-ES" altLang="eu-ES" sz="130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 </a:t>
            </a:r>
            <a:r>
              <a:rPr kumimoji="0" lang="eu-ES" altLang="eu-ES" sz="130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Iñakiri enkargua utziko zaio. </a:t>
            </a:r>
          </a:p>
          <a:p>
            <a:pPr marL="180000" lvl="0" indent="-342900" defTabSz="265113" eaLnBrk="0" fontAlgn="base" hangingPunct="0">
              <a:spcBef>
                <a:spcPct val="0"/>
              </a:spcBef>
              <a:spcAft>
                <a:spcPts val="800"/>
              </a:spcAft>
              <a:buFont typeface="+mj-lt"/>
              <a:buAutoNum type="arabicPeriod"/>
            </a:pPr>
            <a:r>
              <a:rPr kumimoji="0" lang="eu-ES" altLang="eu-ES" sz="130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Begiraleen baimena behar dugu </a:t>
            </a:r>
            <a:r>
              <a:rPr kumimoji="0" lang="eu-ES" altLang="eu-ES" sz="13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geletara igotzeko</a:t>
            </a:r>
            <a:r>
              <a:rPr kumimoji="0" lang="eu-ES" altLang="eu-ES" sz="130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. Badakigu ezin dela igo hortaz ez ahaztu jakak edota beste ezer geletan.</a:t>
            </a:r>
          </a:p>
          <a:p>
            <a:pPr marL="180000" indent="-342900" defTabSz="265113" eaLnBrk="0" fontAlgn="base" hangingPunct="0">
              <a:spcBef>
                <a:spcPct val="0"/>
              </a:spcBef>
              <a:spcAft>
                <a:spcPts val="800"/>
              </a:spcAft>
              <a:buFont typeface="+mj-lt"/>
              <a:buAutoNum type="arabicPeriod"/>
            </a:pPr>
            <a:r>
              <a:rPr kumimoji="0" lang="eu-ES" altLang="eu-ES" sz="13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Jangelan geratzen ez diren DBHko ikasleek </a:t>
            </a:r>
            <a:r>
              <a:rPr kumimoji="0" lang="eu-ES" altLang="eu-ES" sz="130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garai</a:t>
            </a:r>
            <a:r>
              <a:rPr kumimoji="0" lang="eu-ES" altLang="eu-ES" sz="1300" i="0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Barlow" panose="00000500000000000000" pitchFamily="2" charset="0"/>
              </a:rPr>
              <a:t> horretan dauden arauak berdin errespetatuko dituzte.</a:t>
            </a:r>
            <a:endParaRPr kumimoji="0" lang="eu-ES" altLang="eu-ES" sz="130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arlow" panose="00000500000000000000" pitchFamily="2" charset="0"/>
            </a:endParaRPr>
          </a:p>
          <a:p>
            <a:pPr marL="342900" lvl="0" indent="-342900" defTabSz="265113" eaLnBrk="0" fontAlgn="base" hangingPunct="0">
              <a:spcBef>
                <a:spcPct val="0"/>
              </a:spcBef>
              <a:spcAft>
                <a:spcPts val="800"/>
              </a:spcAft>
              <a:buAutoNum type="arabicPeriod"/>
            </a:pPr>
            <a:endParaRPr kumimoji="0" lang="eu-ES" altLang="eu-ES" sz="130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arlow" panose="00000500000000000000" pitchFamily="2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6131607" y="1029324"/>
            <a:ext cx="25637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b="1" dirty="0" smtClean="0"/>
              <a:t>JANGELA</a:t>
            </a:r>
            <a:endParaRPr lang="eu-ES" sz="4000" b="1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86" t="16989" r="12805" b="16602"/>
          <a:stretch/>
        </p:blipFill>
        <p:spPr>
          <a:xfrm>
            <a:off x="5963894" y="0"/>
            <a:ext cx="658026" cy="658026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1871056" y="70776"/>
            <a:ext cx="22083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u-ES" dirty="0" smtClean="0"/>
              <a:t>JANGELAKO ARAUDIA</a:t>
            </a:r>
            <a:endParaRPr lang="eu-ES" dirty="0"/>
          </a:p>
        </p:txBody>
      </p:sp>
      <p:sp>
        <p:nvSpPr>
          <p:cNvPr id="8" name="Rectángulo redondeado 2"/>
          <p:cNvSpPr>
            <a:spLocks noChangeArrowheads="1"/>
          </p:cNvSpPr>
          <p:nvPr/>
        </p:nvSpPr>
        <p:spPr bwMode="auto">
          <a:xfrm>
            <a:off x="6528988" y="111095"/>
            <a:ext cx="5558238" cy="6679607"/>
          </a:xfrm>
          <a:prstGeom prst="roundRect">
            <a:avLst>
              <a:gd name="adj" fmla="val 12677"/>
            </a:avLst>
          </a:prstGeom>
          <a:solidFill>
            <a:srgbClr val="F2F2F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defTabSz="265113" eaLnBrk="0" fontAlgn="base" hangingPunct="0">
              <a:spcBef>
                <a:spcPct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s-ES" sz="1300" dirty="0">
                <a:latin typeface="Barlow" panose="00000500000000000000" pitchFamily="2" charset="0"/>
              </a:rPr>
              <a:t>Las </a:t>
            </a:r>
            <a:r>
              <a:rPr lang="es-ES" sz="1300" b="1" dirty="0">
                <a:latin typeface="Barlow" panose="00000500000000000000" pitchFamily="2" charset="0"/>
              </a:rPr>
              <a:t>entradas y salidas </a:t>
            </a:r>
            <a:r>
              <a:rPr lang="es-ES" sz="1300" dirty="0">
                <a:latin typeface="Barlow" panose="00000500000000000000" pitchFamily="2" charset="0"/>
              </a:rPr>
              <a:t>las haremos con tranquilidad y sin empujones. Accedemos al comedor con todos los </a:t>
            </a:r>
            <a:r>
              <a:rPr lang="es-ES" sz="1300" dirty="0" smtClean="0">
                <a:latin typeface="Barlow" panose="00000500000000000000" pitchFamily="2" charset="0"/>
              </a:rPr>
              <a:t>alumnos/as </a:t>
            </a:r>
            <a:r>
              <a:rPr lang="es-ES" sz="1300" dirty="0">
                <a:latin typeface="Barlow" panose="00000500000000000000" pitchFamily="2" charset="0"/>
              </a:rPr>
              <a:t>y tutores</a:t>
            </a:r>
            <a:r>
              <a:rPr lang="es-ES" sz="1300" dirty="0" smtClean="0">
                <a:latin typeface="Barlow" panose="00000500000000000000" pitchFamily="2" charset="0"/>
              </a:rPr>
              <a:t>.</a:t>
            </a:r>
          </a:p>
          <a:p>
            <a:pPr marL="342900" lvl="0" indent="-342900" defTabSz="265113" eaLnBrk="0" fontAlgn="base" hangingPunct="0">
              <a:spcBef>
                <a:spcPct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s-ES" sz="1300" dirty="0" smtClean="0">
                <a:latin typeface="Barlow" panose="00000500000000000000" pitchFamily="2" charset="0"/>
              </a:rPr>
              <a:t>Cuando estemos en la mesa debemos mantener un </a:t>
            </a:r>
            <a:r>
              <a:rPr lang="es-ES" sz="1300" b="1" dirty="0" smtClean="0">
                <a:latin typeface="Barlow" panose="00000500000000000000" pitchFamily="2" charset="0"/>
              </a:rPr>
              <a:t>comportamiento adecuado</a:t>
            </a:r>
            <a:r>
              <a:rPr lang="es-ES" sz="1300" dirty="0" smtClean="0">
                <a:latin typeface="Barlow" panose="00000500000000000000" pitchFamily="2" charset="0"/>
              </a:rPr>
              <a:t>, no nos levantaremos de la mesa y si </a:t>
            </a:r>
            <a:r>
              <a:rPr lang="es-ES" sz="1250" dirty="0" smtClean="0">
                <a:latin typeface="Barlow" panose="00000500000000000000" pitchFamily="2" charset="0"/>
              </a:rPr>
              <a:t>necesitamos algo se lo pediremos educadamente a los/as </a:t>
            </a:r>
            <a:r>
              <a:rPr lang="es-ES" sz="1200" dirty="0" smtClean="0">
                <a:latin typeface="Barlow" panose="00000500000000000000" pitchFamily="2" charset="0"/>
              </a:rPr>
              <a:t>monitores</a:t>
            </a:r>
          </a:p>
          <a:p>
            <a:pPr marL="342900" lvl="0" indent="-342900" defTabSz="265113" eaLnBrk="0" fontAlgn="base" hangingPunct="0">
              <a:spcBef>
                <a:spcPct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s-ES" sz="1300" dirty="0" smtClean="0">
                <a:latin typeface="Barlow" panose="00000500000000000000" pitchFamily="2" charset="0"/>
              </a:rPr>
              <a:t>Dejamos los </a:t>
            </a:r>
            <a:r>
              <a:rPr lang="es-ES" sz="1300" b="1" dirty="0" smtClean="0">
                <a:latin typeface="Barlow" panose="00000500000000000000" pitchFamily="2" charset="0"/>
              </a:rPr>
              <a:t>utensilios</a:t>
            </a:r>
            <a:r>
              <a:rPr lang="es-ES" sz="1300" dirty="0" smtClean="0">
                <a:latin typeface="Barlow" panose="00000500000000000000" pitchFamily="2" charset="0"/>
              </a:rPr>
              <a:t> de mesa en la caja correspondiente y los vasos y bandejas </a:t>
            </a:r>
            <a:r>
              <a:rPr lang="es-ES" sz="1300" b="1" dirty="0" smtClean="0">
                <a:latin typeface="Barlow" panose="00000500000000000000" pitchFamily="2" charset="0"/>
              </a:rPr>
              <a:t>en su sitio. Los restos </a:t>
            </a:r>
            <a:r>
              <a:rPr lang="es-ES" sz="1300" dirty="0" smtClean="0">
                <a:latin typeface="Barlow" panose="00000500000000000000" pitchFamily="2" charset="0"/>
              </a:rPr>
              <a:t>de comida se tirarán a la </a:t>
            </a:r>
            <a:r>
              <a:rPr lang="es-ES" sz="1300" b="1" dirty="0" smtClean="0">
                <a:latin typeface="Barlow" panose="00000500000000000000" pitchFamily="2" charset="0"/>
              </a:rPr>
              <a:t>basura.</a:t>
            </a:r>
          </a:p>
          <a:p>
            <a:pPr marL="342900" lvl="0" indent="-342900" defTabSz="265113" eaLnBrk="0" fontAlgn="base" hangingPunct="0">
              <a:spcBef>
                <a:spcPct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s-ES" sz="1300" dirty="0" smtClean="0">
                <a:latin typeface="Barlow" panose="00000500000000000000" pitchFamily="2" charset="0"/>
              </a:rPr>
              <a:t>Caminaremos </a:t>
            </a:r>
            <a:r>
              <a:rPr lang="es-ES" sz="1300" b="1" dirty="0" smtClean="0">
                <a:latin typeface="Barlow" panose="00000500000000000000" pitchFamily="2" charset="0"/>
              </a:rPr>
              <a:t>tranquilos y sin gritar.</a:t>
            </a:r>
          </a:p>
          <a:p>
            <a:pPr marL="342900" indent="-342900" defTabSz="265113" eaLnBrk="0" fontAlgn="base" hangingPunct="0">
              <a:spcBef>
                <a:spcPct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s-ES" sz="1300" dirty="0" smtClean="0">
                <a:latin typeface="Barlow" panose="00000500000000000000" pitchFamily="2" charset="0"/>
              </a:rPr>
              <a:t>Los </a:t>
            </a:r>
            <a:r>
              <a:rPr lang="es-ES" sz="1300" b="1" dirty="0" smtClean="0">
                <a:latin typeface="Barlow" panose="00000500000000000000" pitchFamily="2" charset="0"/>
              </a:rPr>
              <a:t>alimentos</a:t>
            </a:r>
            <a:r>
              <a:rPr lang="es-ES" sz="1300" dirty="0" smtClean="0">
                <a:latin typeface="Barlow" panose="00000500000000000000" pitchFamily="2" charset="0"/>
              </a:rPr>
              <a:t> y los desperdicios </a:t>
            </a:r>
            <a:r>
              <a:rPr lang="es-ES" sz="1300" b="1" dirty="0" smtClean="0">
                <a:latin typeface="Barlow" panose="00000500000000000000" pitchFamily="2" charset="0"/>
              </a:rPr>
              <a:t>no son juguetes</a:t>
            </a:r>
            <a:r>
              <a:rPr lang="es-ES" sz="1300" dirty="0" smtClean="0">
                <a:latin typeface="Barlow" panose="00000500000000000000" pitchFamily="2" charset="0"/>
              </a:rPr>
              <a:t>, por eso les damos el uso que les corresponde.</a:t>
            </a:r>
          </a:p>
          <a:p>
            <a:pPr marL="342900" indent="-342900" defTabSz="265113" eaLnBrk="0" fontAlgn="base" hangingPunct="0">
              <a:spcBef>
                <a:spcPct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s-ES" sz="1300" dirty="0" smtClean="0">
                <a:latin typeface="Barlow" panose="00000500000000000000" pitchFamily="2" charset="0"/>
              </a:rPr>
              <a:t>Hay que </a:t>
            </a:r>
            <a:r>
              <a:rPr lang="es-ES" sz="1300" b="1" dirty="0" smtClean="0">
                <a:latin typeface="Barlow" panose="00000500000000000000" pitchFamily="2" charset="0"/>
              </a:rPr>
              <a:t>comer en el comedor</a:t>
            </a:r>
            <a:r>
              <a:rPr lang="es-ES" sz="1300" dirty="0" smtClean="0">
                <a:latin typeface="Barlow" panose="00000500000000000000" pitchFamily="2" charset="0"/>
              </a:rPr>
              <a:t>.</a:t>
            </a:r>
          </a:p>
          <a:p>
            <a:pPr marL="342900" indent="-342900" defTabSz="265113" eaLnBrk="0" fontAlgn="base" hangingPunct="0">
              <a:spcBef>
                <a:spcPct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s-ES" sz="1300" dirty="0" smtClean="0">
                <a:latin typeface="Barlow" panose="00000500000000000000" pitchFamily="2" charset="0"/>
              </a:rPr>
              <a:t>Nos dirigiremos </a:t>
            </a:r>
            <a:r>
              <a:rPr lang="es-ES" sz="1300" b="1" dirty="0" smtClean="0">
                <a:latin typeface="Barlow" panose="00000500000000000000" pitchFamily="2" charset="0"/>
              </a:rPr>
              <a:t>a los monitores con respeto</a:t>
            </a:r>
            <a:r>
              <a:rPr lang="es-ES" sz="1300" dirty="0" smtClean="0">
                <a:latin typeface="Barlow" panose="00000500000000000000" pitchFamily="2" charset="0"/>
              </a:rPr>
              <a:t>, con tranquilidad y sin gritar. </a:t>
            </a:r>
            <a:r>
              <a:rPr lang="es-ES" sz="1300" b="1" dirty="0" smtClean="0">
                <a:latin typeface="Barlow" panose="00000500000000000000" pitchFamily="2" charset="0"/>
              </a:rPr>
              <a:t>Seguir las instrucciones de los monitores</a:t>
            </a:r>
          </a:p>
          <a:p>
            <a:pPr marL="342900" indent="-342900" defTabSz="265113" eaLnBrk="0" fontAlgn="base" hangingPunct="0">
              <a:spcBef>
                <a:spcPct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s-ES" sz="1300" b="1" dirty="0" smtClean="0">
                <a:latin typeface="Barlow" panose="00000500000000000000" pitchFamily="2" charset="0"/>
              </a:rPr>
              <a:t>Los que no coman en la ikastola </a:t>
            </a:r>
            <a:r>
              <a:rPr lang="es-ES" sz="1300" dirty="0" smtClean="0">
                <a:latin typeface="Barlow" panose="00000500000000000000" pitchFamily="2" charset="0"/>
              </a:rPr>
              <a:t>entrarán a las 14:15 y hasta la hora de subir a clase </a:t>
            </a:r>
            <a:r>
              <a:rPr lang="es-ES" sz="1200" dirty="0" smtClean="0">
                <a:latin typeface="Barlow" panose="00000500000000000000" pitchFamily="2" charset="0"/>
              </a:rPr>
              <a:t>estarán bajo la tutela de un padre o un adulto.</a:t>
            </a:r>
          </a:p>
          <a:p>
            <a:pPr marL="342900" indent="-342900" defTabSz="265113" eaLnBrk="0" fontAlgn="base" hangingPunct="0">
              <a:spcBef>
                <a:spcPct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s-ES" sz="1300" dirty="0" smtClean="0">
                <a:latin typeface="Barlow" panose="00000500000000000000" pitchFamily="2" charset="0"/>
              </a:rPr>
              <a:t>La distribución del </a:t>
            </a:r>
            <a:r>
              <a:rPr lang="es-ES" sz="1300" b="1" dirty="0" smtClean="0">
                <a:latin typeface="Barlow" panose="00000500000000000000" pitchFamily="2" charset="0"/>
              </a:rPr>
              <a:t>uso del campo de fútbol y del frontón se indicará a principios de curso</a:t>
            </a:r>
            <a:r>
              <a:rPr lang="es-ES" sz="1300" dirty="0" smtClean="0">
                <a:latin typeface="Barlow" panose="00000500000000000000" pitchFamily="2" charset="0"/>
              </a:rPr>
              <a:t>.</a:t>
            </a:r>
          </a:p>
          <a:p>
            <a:pPr marL="342900" indent="-342900" defTabSz="265113" eaLnBrk="0" fontAlgn="base" hangingPunct="0">
              <a:spcBef>
                <a:spcPct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s-ES" sz="1300" dirty="0" smtClean="0">
                <a:latin typeface="Barlow" panose="00000500000000000000" pitchFamily="2" charset="0"/>
              </a:rPr>
              <a:t>Si los </a:t>
            </a:r>
            <a:r>
              <a:rPr lang="es-ES" sz="1300" b="1" dirty="0" smtClean="0">
                <a:latin typeface="Barlow" panose="00000500000000000000" pitchFamily="2" charset="0"/>
              </a:rPr>
              <a:t>balones caen fuera de la valla </a:t>
            </a:r>
            <a:r>
              <a:rPr lang="es-ES" sz="1300" dirty="0" smtClean="0">
                <a:latin typeface="Barlow" panose="00000500000000000000" pitchFamily="2" charset="0"/>
              </a:rPr>
              <a:t>o a hierba, el monitor intentará cogerlos, pasar aviso en secretaría y a Iñaki se le dejará el encargo.</a:t>
            </a:r>
          </a:p>
          <a:p>
            <a:pPr marL="342900" indent="-342900" defTabSz="265113" eaLnBrk="0" fontAlgn="base" hangingPunct="0">
              <a:spcBef>
                <a:spcPct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s-ES" sz="1300" dirty="0" smtClean="0">
                <a:latin typeface="Barlow" panose="00000500000000000000" pitchFamily="2" charset="0"/>
              </a:rPr>
              <a:t>Necesitamos </a:t>
            </a:r>
            <a:r>
              <a:rPr lang="es-ES" sz="1300" b="1" dirty="0" smtClean="0">
                <a:latin typeface="Barlow" panose="00000500000000000000" pitchFamily="2" charset="0"/>
              </a:rPr>
              <a:t>permiso</a:t>
            </a:r>
            <a:r>
              <a:rPr lang="es-ES" sz="1300" dirty="0" smtClean="0">
                <a:latin typeface="Barlow" panose="00000500000000000000" pitchFamily="2" charset="0"/>
              </a:rPr>
              <a:t> de los </a:t>
            </a:r>
            <a:r>
              <a:rPr lang="es-ES" sz="1300" b="1" dirty="0" smtClean="0">
                <a:latin typeface="Barlow" panose="00000500000000000000" pitchFamily="2" charset="0"/>
              </a:rPr>
              <a:t>monitores para subir a las aulas</a:t>
            </a:r>
            <a:r>
              <a:rPr lang="es-ES" sz="1300" dirty="0" smtClean="0">
                <a:latin typeface="Barlow" panose="00000500000000000000" pitchFamily="2" charset="0"/>
              </a:rPr>
              <a:t>. (abrigos, material…)</a:t>
            </a:r>
          </a:p>
          <a:p>
            <a:pPr marL="342900" indent="-342900" defTabSz="265113" eaLnBrk="0" fontAlgn="base" hangingPunct="0">
              <a:spcBef>
                <a:spcPct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s-ES" sz="1300" dirty="0" smtClean="0">
                <a:latin typeface="Barlow" panose="00000500000000000000" pitchFamily="2" charset="0"/>
              </a:rPr>
              <a:t>Los alumnos de </a:t>
            </a:r>
            <a:r>
              <a:rPr lang="es-ES" sz="1300" b="1" dirty="0" smtClean="0">
                <a:latin typeface="Barlow" panose="00000500000000000000" pitchFamily="2" charset="0"/>
              </a:rPr>
              <a:t>ESO que no se queden en el comedor respetarán </a:t>
            </a:r>
            <a:r>
              <a:rPr lang="es-ES" sz="1300" dirty="0" smtClean="0">
                <a:latin typeface="Barlow" panose="00000500000000000000" pitchFamily="2" charset="0"/>
              </a:rPr>
              <a:t>igual las </a:t>
            </a:r>
            <a:r>
              <a:rPr lang="es-ES" sz="1300" b="1" dirty="0" smtClean="0">
                <a:latin typeface="Barlow" panose="00000500000000000000" pitchFamily="2" charset="0"/>
              </a:rPr>
              <a:t>normas</a:t>
            </a:r>
            <a:r>
              <a:rPr lang="es-ES" sz="1300" dirty="0" smtClean="0">
                <a:latin typeface="Barlow" panose="00000500000000000000" pitchFamily="2" charset="0"/>
              </a:rPr>
              <a:t> que existen en el horario de </a:t>
            </a:r>
            <a:r>
              <a:rPr lang="es-ES" sz="1300" b="1" dirty="0" smtClean="0">
                <a:latin typeface="Barlow" panose="00000500000000000000" pitchFamily="2" charset="0"/>
              </a:rPr>
              <a:t>comedor</a:t>
            </a:r>
            <a:r>
              <a:rPr lang="es-ES" sz="1300" dirty="0" smtClean="0">
                <a:latin typeface="Barlow" panose="00000500000000000000" pitchFamily="2" charset="0"/>
              </a:rPr>
              <a:t/>
            </a:r>
            <a:br>
              <a:rPr lang="es-ES" sz="1300" dirty="0" smtClean="0">
                <a:latin typeface="Barlow" panose="00000500000000000000" pitchFamily="2" charset="0"/>
              </a:rPr>
            </a:br>
            <a:r>
              <a:rPr lang="es-ES" sz="1300" dirty="0" smtClean="0">
                <a:latin typeface="Barlow" panose="00000500000000000000" pitchFamily="2" charset="0"/>
              </a:rPr>
              <a:t/>
            </a:r>
            <a:br>
              <a:rPr lang="es-ES" sz="1300" dirty="0" smtClean="0">
                <a:latin typeface="Barlow" panose="00000500000000000000" pitchFamily="2" charset="0"/>
              </a:rPr>
            </a:br>
            <a:r>
              <a:rPr lang="es-ES" sz="1300" dirty="0" smtClean="0">
                <a:latin typeface="Barlow" panose="00000500000000000000" pitchFamily="2" charset="0"/>
              </a:rPr>
              <a:t/>
            </a:r>
            <a:br>
              <a:rPr lang="es-ES" sz="1300" dirty="0" smtClean="0">
                <a:latin typeface="Barlow" panose="00000500000000000000" pitchFamily="2" charset="0"/>
              </a:rPr>
            </a:br>
            <a:r>
              <a:rPr lang="es-ES" sz="1300" dirty="0" smtClean="0">
                <a:latin typeface="Barlow" panose="00000500000000000000" pitchFamily="2" charset="0"/>
              </a:rPr>
              <a:t/>
            </a:r>
            <a:br>
              <a:rPr lang="es-ES" sz="1300" dirty="0" smtClean="0">
                <a:latin typeface="Barlow" panose="00000500000000000000" pitchFamily="2" charset="0"/>
              </a:rPr>
            </a:br>
            <a:r>
              <a:rPr lang="es-ES" sz="1300" dirty="0" smtClean="0">
                <a:latin typeface="Barlow" panose="00000500000000000000" pitchFamily="2" charset="0"/>
              </a:rPr>
              <a:t/>
            </a:r>
            <a:br>
              <a:rPr lang="es-ES" sz="1300" dirty="0" smtClean="0">
                <a:latin typeface="Barlow" panose="00000500000000000000" pitchFamily="2" charset="0"/>
              </a:rPr>
            </a:br>
            <a:r>
              <a:rPr lang="es-ES" sz="1300" dirty="0" smtClean="0">
                <a:latin typeface="Barlow" panose="00000500000000000000" pitchFamily="2" charset="0"/>
              </a:rPr>
              <a:t/>
            </a:r>
            <a:br>
              <a:rPr lang="es-ES" sz="1300" dirty="0" smtClean="0">
                <a:latin typeface="Barlow" panose="00000500000000000000" pitchFamily="2" charset="0"/>
              </a:rPr>
            </a:br>
            <a:r>
              <a:rPr lang="es-ES" sz="1300" dirty="0" smtClean="0">
                <a:latin typeface="Barlow" panose="00000500000000000000" pitchFamily="2" charset="0"/>
              </a:rPr>
              <a:t>.</a:t>
            </a:r>
            <a:endParaRPr kumimoji="0" lang="eu-ES" altLang="eu-ES" sz="130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arlow" panose="00000500000000000000" pitchFamily="2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7901783" y="56889"/>
            <a:ext cx="29798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/>
              <a:t>NORMATIVA EN EL COMEDOR</a:t>
            </a:r>
            <a:endParaRPr lang="eu-ES" dirty="0"/>
          </a:p>
        </p:txBody>
      </p:sp>
    </p:spTree>
    <p:extLst>
      <p:ext uri="{BB962C8B-B14F-4D97-AF65-F5344CB8AC3E}">
        <p14:creationId xmlns:p14="http://schemas.microsoft.com/office/powerpoint/2010/main" val="1379972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</TotalTime>
  <Words>766</Words>
  <Application>Microsoft Office PowerPoint</Application>
  <PresentationFormat>Panorámica</PresentationFormat>
  <Paragraphs>46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7" baseType="lpstr">
      <vt:lpstr>Arial</vt:lpstr>
      <vt:lpstr>Barlow</vt:lpstr>
      <vt:lpstr>Calibri</vt:lpstr>
      <vt:lpstr>Calibri 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Karlos Ibarzabal</dc:creator>
  <cp:lastModifiedBy>Karlos Ibarzabal</cp:lastModifiedBy>
  <cp:revision>14</cp:revision>
  <cp:lastPrinted>2025-09-19T13:41:03Z</cp:lastPrinted>
  <dcterms:created xsi:type="dcterms:W3CDTF">2025-09-19T10:24:08Z</dcterms:created>
  <dcterms:modified xsi:type="dcterms:W3CDTF">2025-09-19T14:56:10Z</dcterms:modified>
</cp:coreProperties>
</file>